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3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.jpeg" ContentType="image/jpe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3E81DAB-E8E7-41B9-B396-7848482A0FC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9A08E8-ECD2-436C-90A5-68F37AF8D67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F2A5191-737A-486B-8EF5-264B83F649C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93C0B59-E8B6-4C4F-ABD9-9369FA68984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41A019B-5AFC-4051-8BA5-B432EBBBB0A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A3ACA6-371C-401D-8D76-FB0A3F76DAD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F9F791D-AB78-410A-9731-B21DB52B5CC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58E923D-336C-465D-8FC2-339B1A310C0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57A050F-9CF6-4D0D-B0A5-A6932FB0C6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have them type some basic operations and make a variable assignment!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BFF41DF-5B4A-4D24-BB8C-A4306CE2C60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50A67C5-4CF7-4001-A632-F40B61D5861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AD945CD-1AAD-4299-904A-58B306F352C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30A858F-9B5C-44F7-8DB1-B2313A37484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C89CF10-E1D9-4D74-8734-6671AF66C60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837DAC5-D751-41C3-A068-F25B7B1A301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2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C57AB9C-0D03-49C8-9C46-008B8E992B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6E5598B-BF9C-46D9-B018-4CC02321230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9613696-3BDF-4C0D-8B70-3EB1E01B13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B1A4509-4580-4A2D-A02A-6D6E417787A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EE60C45-3083-434E-9022-9C9E963072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945C95B-6A80-4BCE-AA06-5192374274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BAE52CF-1CC3-4275-AB9C-72DFDA2A037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A03DEC8-CE79-4686-BDDC-40720214AB0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461BE33-12A0-46CB-A24C-0EB5F08022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C952907-7D6C-4359-9CAE-8BF0F859008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C22BAD2-674E-42D2-BC2B-78695B6011E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95E4B36-FB28-46A1-B1CF-42542CD1588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DBC1EA5-731C-4E5F-BEE0-6D4DA049A59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959E268-26EC-4EC6-9437-FC6CA98EBA5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When I mention CRAN I will say this: </a:t>
            </a:r>
            <a:r>
              <a:rPr b="0" lang="en-US" sz="2000" spc="-1" strike="noStrike">
                <a:solidFill>
                  <a:srgbClr val="000000"/>
                </a:solidFill>
                <a:latin typeface="Al Bayan Plain"/>
                <a:ea typeface="Al Bayan Plain"/>
              </a:rPr>
              <a:t> is a network of ftp and web servers that store identical, up-to-date, versions of code and documentation and packages for 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12C4DB1-FDF5-4767-8C9F-E289FA5A7BC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D05C962-2FE1-4ACD-A6A5-E717553ABC2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597D485-D894-43CC-9CAE-EB3C0D5BB4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4013F1B-BBD6-4B98-BA47-0B65A43A79E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D01A8F5-2CB3-4394-93CC-433A7CF0DCC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It's free!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Popularity -- we can show published papers with plots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 </a:t>
            </a:r>
            <a:r>
              <a:rPr b="0" lang="en-US" sz="2000" spc="-1" strike="noStrike">
                <a:latin typeface="Arial"/>
              </a:rPr>
              <a:t>Awesome power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handle complex and large data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easily program complex simulations   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can be used on High Performance Computer Clusters     * supports multicore task distribution*  Flexibility*  Great support    * Packages vignettes, tutorials, free books    * StackOverflow    * R-Bloggers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AE95504-A1EB-4005-B49F-24506FE880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When I mention CRAN I will say this: </a:t>
            </a:r>
            <a:r>
              <a:rPr b="0" lang="en-US" sz="2000" spc="-1" strike="noStrike">
                <a:solidFill>
                  <a:srgbClr val="000000"/>
                </a:solidFill>
                <a:latin typeface="Al Bayan Plain"/>
                <a:ea typeface="Al Bayan Plain"/>
              </a:rPr>
              <a:t> is a network of ftp and web servers that store identical, up-to-date, versions of code and documentation and packages for 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0281496-CC74-43B5-870B-FA38379CCC4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When I mention CRAN I will say this: </a:t>
            </a:r>
            <a:r>
              <a:rPr b="0" lang="en-US" sz="2000" spc="-1" strike="noStrike">
                <a:solidFill>
                  <a:srgbClr val="000000"/>
                </a:solidFill>
                <a:latin typeface="Al Bayan Plain"/>
                <a:ea typeface="Al Bayan Plain"/>
              </a:rPr>
              <a:t> is a network of ftp and web servers that store identical, up-to-date, versions of code and documentation and packages for 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807DD78-3998-4CE2-AACF-4AE5A6BEED7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When I mention CRAN I will say this: </a:t>
            </a:r>
            <a:r>
              <a:rPr b="0" lang="en-US" sz="2000" spc="-1" strike="noStrike">
                <a:solidFill>
                  <a:srgbClr val="000000"/>
                </a:solidFill>
                <a:latin typeface="Al Bayan Plain"/>
                <a:ea typeface="Al Bayan Plain"/>
              </a:rPr>
              <a:t> is a network of ftp and web servers that store identical, up-to-date, versions of code and documentation and packages for 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ED0AF04-0730-4F02-8B84-50B14B91FF0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A30BC5C-A3CD-4D5A-9D1D-BA878465DD38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10/26/20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82EF83D-4432-419B-84BB-4E05B9CC9C4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E27FD48-A2BA-47A6-A332-652D21C7B85F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10/26/20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CEB786D-C4DF-4CD9-8163-A8C7333D4CD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stackoverflow.com/questions/tagged/r" TargetMode="External"/><Relationship Id="rId2" Type="http://schemas.openxmlformats.org/officeDocument/2006/relationships/hyperlink" Target="https://www.r-bloggers.com/how-to-learn-r-2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rstudio.com/products/rstudio/download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cran.r-project.org/web/packages/ggplot2/index.html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rdocumentation.org/packages/ggplot2/versions/2.2.1" TargetMode="Externa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www.r-project.org/" TargetMode="External"/><Relationship Id="rId2" Type="http://schemas.openxmlformats.org/officeDocument/2006/relationships/hyperlink" Target="http://www.r-project.org/" TargetMode="External"/><Relationship Id="rId3" Type="http://schemas.openxmlformats.org/officeDocument/2006/relationships/hyperlink" Target="http://www.r-project.org/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cran.r-project.org/" TargetMode="External"/><Relationship Id="rId2" Type="http://schemas.openxmlformats.org/officeDocument/2006/relationships/hyperlink" Target="https://cran.r-project.org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279000" y="697320"/>
            <a:ext cx="11484000" cy="3936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67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700" spc="-1" strike="noStrike">
                <a:solidFill>
                  <a:srgbClr val="ffffff"/>
                </a:solidFill>
                <a:latin typeface="Arial"/>
                <a:ea typeface="Arial"/>
              </a:rPr>
              <a:t> Data Clinic</a:t>
            </a:r>
            <a:br/>
            <a:br/>
            <a:br/>
            <a:br/>
            <a:endParaRPr b="0" lang="en-US" sz="6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378400" y="52120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Robbie Richards &amp; Kate Sabey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9021960" y="5660640"/>
            <a:ext cx="21276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l Bayan Plain"/>
                <a:ea typeface="Al Bayan Plain"/>
              </a:rPr>
              <a:t>  </a:t>
            </a:r>
            <a:r>
              <a:rPr b="0" lang="en-US" sz="1600" spc="-1" strike="noStrike">
                <a:solidFill>
                  <a:srgbClr val="ffffff"/>
                </a:solidFill>
                <a:latin typeface="Al Bayan Plain"/>
                <a:ea typeface="Al Bayan Plain"/>
              </a:rPr>
              <a:t>November 7,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 2020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l Bayan Plain"/>
                <a:ea typeface="Al Bayan Plain"/>
              </a:rPr>
              <a:t>   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0" y="2455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Popularity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0" y="245520"/>
            <a:ext cx="1219176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Popularity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Awesome power:  can handle complex and large data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can easily program complex simulations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can be used on High Performance Computer Clusters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supports multicore task distribution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0" y="245520"/>
            <a:ext cx="1219176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Popularity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Awesome power:  can handle complex and large data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can easily program complex simulations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can be used on High Performance Computer Clusters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supports multicore task distribution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Flexibility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0" y="245520"/>
            <a:ext cx="1219176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It’s free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Popularity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Awesome power:  can handle complex and large data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can easily program complex simulations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can be used on High Performance Computer Clusters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                           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supports multicore task distribution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Flexibility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Great support: Packages; vignettes; tutorials; free books; google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     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1"/>
              </a:rPr>
              <a:t>StackOverflow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; 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2"/>
              </a:rPr>
              <a:t>Rbloggers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</a:t>
            </a: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my two personal favorites!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8124120" y="6065280"/>
            <a:ext cx="333360" cy="182520"/>
          </a:xfrm>
          <a:prstGeom prst="chevron">
            <a:avLst>
              <a:gd name="adj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54480" y="637560"/>
            <a:ext cx="3211920" cy="971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 Studio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0" y="2455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Using R is easier with RStudio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0" y="2455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R is easier with RStudio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Cross platform application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0" y="245520"/>
            <a:ext cx="1219176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R is easier with RStudio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Cross platform application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Download it here: 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1"/>
              </a:rPr>
              <a:t>https://www.rstudio.com/products/rstudio/download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1" descr=""/>
          <p:cNvPicPr/>
          <p:nvPr/>
        </p:nvPicPr>
        <p:blipFill>
          <a:blip r:embed="rId2"/>
          <a:stretch/>
        </p:blipFill>
        <p:spPr>
          <a:xfrm>
            <a:off x="3886200" y="2716920"/>
            <a:ext cx="4965480" cy="414072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687960" y="3337920"/>
            <a:ext cx="2118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Arial"/>
              </a:rPr>
              <a:t>Lets open RStudio!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" descr=""/>
          <p:cNvPicPr/>
          <p:nvPr/>
        </p:nvPicPr>
        <p:blipFill>
          <a:blip r:embed="rId1"/>
          <a:stretch/>
        </p:blipFill>
        <p:spPr>
          <a:xfrm>
            <a:off x="317520" y="469080"/>
            <a:ext cx="4965480" cy="414072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5288400" y="650520"/>
            <a:ext cx="67100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When we first start we have 3 panes: The console (the brain)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                            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The environment &amp; history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                             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Files, plots packages help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159280" y="5372280"/>
            <a:ext cx="1423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The console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 flipH="1" flipV="1">
            <a:off x="2149560" y="4415760"/>
            <a:ext cx="551880" cy="95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"/>
          <p:cNvSpPr/>
          <p:nvPr/>
        </p:nvSpPr>
        <p:spPr>
          <a:xfrm flipH="1" flipV="1">
            <a:off x="5007240" y="1069200"/>
            <a:ext cx="797760" cy="7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"/>
          <p:cNvSpPr/>
          <p:nvPr/>
        </p:nvSpPr>
        <p:spPr>
          <a:xfrm>
            <a:off x="6067800" y="1963080"/>
            <a:ext cx="306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The environment and history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 flipH="1" flipV="1">
            <a:off x="5007240" y="3436200"/>
            <a:ext cx="797760" cy="7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7"/>
          <p:cNvSpPr/>
          <p:nvPr/>
        </p:nvSpPr>
        <p:spPr>
          <a:xfrm>
            <a:off x="5697360" y="4198680"/>
            <a:ext cx="3388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Files, plots packages help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 spd="med">
    <p:pull dir="r"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893880" y="1351080"/>
            <a:ext cx="2763720" cy="2763720"/>
          </a:xfrm>
          <a:prstGeom prst="rect">
            <a:avLst/>
          </a:prstGeom>
          <a:ln>
            <a:noFill/>
          </a:ln>
        </p:spPr>
      </p:pic>
      <p:sp>
        <p:nvSpPr>
          <p:cNvPr id="92" name="TextShape 1"/>
          <p:cNvSpPr txBox="1"/>
          <p:nvPr/>
        </p:nvSpPr>
        <p:spPr>
          <a:xfrm>
            <a:off x="548640" y="257760"/>
            <a:ext cx="5212080" cy="110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Brought to you by: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4572000" y="914400"/>
            <a:ext cx="3291840" cy="329184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8503920" y="731520"/>
            <a:ext cx="3498120" cy="349812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822960" y="4242240"/>
            <a:ext cx="2926080" cy="191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Dr. Ana Bento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Assistant Professor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Indiana University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4846320" y="4216320"/>
            <a:ext cx="2926080" cy="191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Dr. Mauricio Seguel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Assistant Professor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University of Guelph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8806320" y="4216320"/>
            <a:ext cx="3080880" cy="234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RajReni Kaul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PhD Candidate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University of Georgia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-475920" y="284760"/>
            <a:ext cx="9156600" cy="1148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Creating a new project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Empty Project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Name the directory and place it where you want (subdirectory of)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Empty 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Name the directory and place it where you want (subdirectory of)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The folder you created will be used to store all data related to your project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Empty Project </a:t>
            </a:r>
            <a:r>
              <a:rPr b="0" lang="en-US" sz="2800" spc="-1" strike="noStrike">
                <a:solidFill>
                  <a:srgbClr val="d0cece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Name the directory and place it where you want (subdirectory of)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The folder you created will be used to store all data related to your project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Including R workspace files, RStudio script files, data files (e.g., csv files), and custom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0" y="457200"/>
            <a:ext cx="12191760" cy="6400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File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Project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New directory (a folder that RStudio will create)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Empty Project </a:t>
            </a:r>
            <a:r>
              <a:rPr b="0" lang="en-US" sz="2800" spc="-1" strike="noStrike">
                <a:solidFill>
                  <a:srgbClr val="767171"/>
                </a:solidFill>
                <a:latin typeface="Wingdings"/>
                <a:ea typeface="Arial"/>
              </a:rPr>
              <a:t>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Name the directory and place it where you want (subdirectory of)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The folder you created will be used to store all data related to your project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Including R workspace files, RStudio script files, data files (e.g., csv files), and custom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Each independent project that you undertake in R should be organized in a separate folder that contains everything you need for it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-227520" y="553680"/>
            <a:ext cx="5465880" cy="1148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 packages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767171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48640" y="257760"/>
            <a:ext cx="5212080" cy="110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Brought to you by: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902960" y="4170240"/>
            <a:ext cx="2926080" cy="191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Kate Sabey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PhD Candidate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Infectious Diseases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7306920" y="4143240"/>
            <a:ext cx="3566160" cy="2347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400" spc="-1" strike="noStrike">
                <a:latin typeface="Arial"/>
              </a:rPr>
              <a:t>Robbie Richards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PhD Candidate</a:t>
            </a:r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latin typeface="Arial"/>
              </a:rPr>
              <a:t>Odum School of Ecology</a:t>
            </a:r>
            <a:endParaRPr b="0" lang="en-US" sz="2400" spc="-1" strike="noStrike">
              <a:latin typeface="Arial"/>
            </a:endParaRPr>
          </a:p>
          <a:p>
            <a:endParaRPr b="0" lang="en-US" sz="24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941840" y="1299600"/>
            <a:ext cx="2743200" cy="274320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7714800" y="1207800"/>
            <a:ext cx="2724120" cy="272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d0cece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You can download  and install add-on packages in a variety of ways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d0cece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You can download  and install add-on packages in a variety of ways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Using the </a:t>
            </a:r>
            <a:r>
              <a:rPr b="1" i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Packages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tab in Rstudio </a:t>
            </a: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(download devtools)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d0cece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You can download  and install add-on packages in a variety of ways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the </a:t>
            </a:r>
            <a:r>
              <a:rPr b="1" i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Packages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tab in Rstudio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(download devtools)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Using the command line </a:t>
            </a:r>
            <a:r>
              <a:rPr b="0" lang="en-US" sz="2000" spc="-1" strike="noStrike">
                <a:solidFill>
                  <a:srgbClr val="767171"/>
                </a:solidFill>
                <a:latin typeface="Courier New"/>
                <a:ea typeface="Courier New"/>
              </a:rPr>
              <a:t>install.packages(“ggplot2”)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0" y="283320"/>
            <a:ext cx="11353320" cy="694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R’s functionality is distributed among many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e.g. stats package contains functions for statistical methods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When you download R you get a set of </a:t>
            </a:r>
            <a:r>
              <a:rPr b="0" lang="en-US" sz="2800" spc="-1" strike="noStrike" u="sng">
                <a:solidFill>
                  <a:srgbClr val="d0cece"/>
                </a:solidFill>
                <a:uFillTx/>
                <a:latin typeface="Arial"/>
                <a:ea typeface="Arial"/>
              </a:rPr>
              <a:t>base packages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You can download  and install add-on packages in a variety of ways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the </a:t>
            </a:r>
            <a:r>
              <a:rPr b="1" i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Packages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tab in Rstudio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(download devtools)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Using the command line </a:t>
            </a:r>
            <a:r>
              <a:rPr b="0" lang="en-US" sz="2000" spc="-1" strike="noStrike">
                <a:solidFill>
                  <a:srgbClr val="d0cece"/>
                </a:solidFill>
                <a:latin typeface="Courier New"/>
                <a:ea typeface="Courier New"/>
              </a:rPr>
              <a:t>install.packages(“ggplot2”)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Using devtools </a:t>
            </a:r>
            <a:r>
              <a:rPr b="0" lang="en-US" sz="2000" spc="-1" strike="noStrike">
                <a:solidFill>
                  <a:srgbClr val="767171"/>
                </a:solidFill>
                <a:latin typeface="Courier New"/>
                <a:ea typeface="Courier New"/>
              </a:rPr>
              <a:t>install_github(”dgrtwo/gganimate")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08960" y="527040"/>
            <a:ext cx="6239160" cy="10317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 Documentation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70c0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 u="sng">
                <a:solidFill>
                  <a:srgbClr val="0070c0"/>
                </a:solidFill>
                <a:uFillTx/>
                <a:latin typeface="Arial"/>
                <a:ea typeface="Arial"/>
              </a:rPr>
              <a:t>https://</a:t>
            </a:r>
            <a:r>
              <a:rPr b="0" lang="en-US" sz="20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1"/>
              </a:rPr>
              <a:t>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Reference manual pdf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Reference manual pdf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Vignettes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Reference manual pdf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Vignettes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1"/>
              </a:rPr>
              <a:t>https://www.rdocumentation.org/packages/ggplot2/versions/2.2.1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0" y="28332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https://cran.r-project.org/web/packages/ggplot2/index.html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Reference manual pdf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Vignettes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d0cece"/>
                </a:solidFill>
                <a:latin typeface="Arial"/>
                <a:ea typeface="Arial"/>
              </a:rPr>
              <a:t>https://www.rdocumentation.org/packages/ggplot2/versions/2.2.1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  </a:t>
            </a: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Using the console to search for info on a specific function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                                                        </a:t>
            </a:r>
            <a:r>
              <a:rPr b="0" lang="en-US" sz="2000" spc="-1" strike="noStrike">
                <a:solidFill>
                  <a:srgbClr val="767171"/>
                </a:solidFill>
                <a:latin typeface="Arial"/>
                <a:ea typeface="Arial"/>
              </a:rPr>
              <a:t>e.g. </a:t>
            </a:r>
            <a:r>
              <a:rPr b="0" lang="en-US" sz="1600" spc="-1" strike="noStrike">
                <a:solidFill>
                  <a:srgbClr val="767171"/>
                </a:solidFill>
                <a:latin typeface="Arial"/>
                <a:ea typeface="Arial"/>
              </a:rPr>
              <a:t>?read.csv or ??read.csv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02840" y="-747720"/>
            <a:ext cx="419040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What is </a:t>
            </a: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?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71240" y="527040"/>
            <a:ext cx="5650200" cy="1171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Reproducibility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3" descr=""/>
          <p:cNvPicPr/>
          <p:nvPr/>
        </p:nvPicPr>
        <p:blipFill>
          <a:blip r:embed="rId1"/>
          <a:stretch/>
        </p:blipFill>
        <p:spPr>
          <a:xfrm>
            <a:off x="134280" y="957240"/>
            <a:ext cx="12057480" cy="4862880"/>
          </a:xfrm>
          <a:prstGeom prst="rect">
            <a:avLst/>
          </a:prstGeom>
          <a:ln>
            <a:noFill/>
          </a:ln>
        </p:spPr>
      </p:pic>
    </p:spTree>
  </p:cSld>
  <p:transition spd="med">
    <p:pull dir="r"/>
  </p:transition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71240" y="527040"/>
            <a:ext cx="2519640" cy="1171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Goals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298440" y="42408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298440" y="42408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Clean and manage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298800" y="42444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Clean and manage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Calculate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summary statistics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298800" y="42444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Clean and manage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Calculate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summary statistics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Conduct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statistical analyses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298800" y="42444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2223000" y="201996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Write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functions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Clean and manage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data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Calculate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summary statistics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Conduct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statistical analyses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                            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Plot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results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298800" y="424440"/>
            <a:ext cx="11353320" cy="2778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In this clinic you will develop a variety of useful skills for data manipulation and analysis in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Calibri"/>
                <a:ea typeface="Arial"/>
              </a:rPr>
              <a:t>                            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50240" y="511560"/>
            <a:ext cx="2333880" cy="11095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Today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261720" y="652680"/>
            <a:ext cx="11930040" cy="5866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 is a language and environment for statistical computing and graphics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097280" y="441000"/>
            <a:ext cx="12191760" cy="77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Data Manipulation and exploration – Code Along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Navigating Data Types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Vectors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Matrices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frames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Lists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Writing and using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syntax and examples of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control and logic statements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loops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summary stats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exploration – Review and Advanced Skills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97280" y="441000"/>
            <a:ext cx="12191760" cy="77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exploration – Code Along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Navigating Data Types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Vectors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Matrices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Data frames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Lists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Writing and using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syntax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examples of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control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logic statements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loops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summary stats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exploration – Review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Advanced Skills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097280" y="441000"/>
            <a:ext cx="12191760" cy="77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exploration – Code Along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Navigating Data Types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Vectors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Matrices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frames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Lists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Writing and using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syntax and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examples of functions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control and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logic statements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loops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summary stats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exploration – Review and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Advanced Skills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1097280" y="441000"/>
            <a:ext cx="12191760" cy="77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Manipulation and exploration – Code Along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Navigating Data Types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Vectors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Matrices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Factors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Data frames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Lists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Writing and using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syntax and examples of functions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control and logic statements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loops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d0cece"/>
                </a:solidFill>
                <a:latin typeface="Arial"/>
                <a:ea typeface="Arial"/>
              </a:rPr>
              <a:t>summary stats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Data Manipulation and exploration – Review and Advanced Skills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502200" y="588960"/>
            <a:ext cx="3914640" cy="846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Tomorrow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978120" y="736560"/>
            <a:ext cx="11353320" cy="655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Data visualization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basic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ggplot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              </a:t>
            </a: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plottly (interactive plots)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Data Wrangling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767171"/>
                </a:solidFill>
                <a:latin typeface="Arial"/>
                <a:ea typeface="Arial"/>
              </a:rPr>
              <a:t>Statistical Analysis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261720" y="652680"/>
            <a:ext cx="11930040" cy="5866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is a language and environment for statistical computing and graphics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The official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  home page: </a:t>
            </a:r>
            <a:r>
              <a:rPr b="0" lang="en-US" sz="2800" spc="-1" strike="noStrike" u="sng">
                <a:solidFill>
                  <a:srgbClr val="85c1fc"/>
                </a:solidFill>
                <a:uFillTx/>
                <a:latin typeface="Arial"/>
                <a:ea typeface="Arial"/>
                <a:hlinkClick r:id="rId1"/>
              </a:rPr>
              <a:t>http</a:t>
            </a:r>
            <a:r>
              <a:rPr b="0" lang="en-US" sz="2800" spc="-1" strike="noStrike" u="sng">
                <a:solidFill>
                  <a:srgbClr val="85c1fc"/>
                </a:solidFill>
                <a:uFillTx/>
                <a:latin typeface="Arial"/>
                <a:ea typeface="Arial"/>
                <a:hlinkClick r:id="rId2"/>
              </a:rPr>
              <a:t>://</a:t>
            </a:r>
            <a:r>
              <a:rPr b="0" lang="en-US" sz="2800" spc="-1" strike="noStrike" u="sng">
                <a:solidFill>
                  <a:srgbClr val="85c1fc"/>
                </a:solidFill>
                <a:uFillTx/>
                <a:latin typeface="Arial"/>
                <a:ea typeface="Arial"/>
                <a:hlinkClick r:id="rId3"/>
              </a:rPr>
              <a:t>www.R-project.org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261720" y="652680"/>
            <a:ext cx="11930040" cy="5866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is a language and environment for statistical computing and graphics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The official </a:t>
            </a: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  home page: http://www.R-project.org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You download it from </a:t>
            </a:r>
            <a:r>
              <a:rPr b="1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CRAN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: 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1"/>
              </a:rPr>
              <a:t>https://</a:t>
            </a:r>
            <a:r>
              <a:rPr b="0" lang="en-US" sz="2800" spc="-1" strike="noStrike" u="sng">
                <a:solidFill>
                  <a:srgbClr val="033261"/>
                </a:solidFill>
                <a:uFillTx/>
                <a:latin typeface="Arial"/>
                <a:ea typeface="Arial"/>
                <a:hlinkClick r:id="rId2"/>
              </a:rPr>
              <a:t>cran.r-project.org/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261720" y="652680"/>
            <a:ext cx="11930040" cy="5866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 is a language and environment for statistical computing and graphics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The official </a:t>
            </a: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R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  home page: http://www.R-project.org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You download it from </a:t>
            </a:r>
            <a:r>
              <a:rPr b="1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CRAN</a:t>
            </a:r>
            <a:r>
              <a:rPr b="0" lang="en-US" sz="2800" spc="-1" strike="noStrike">
                <a:solidFill>
                  <a:srgbClr val="d0cece"/>
                </a:solidFill>
                <a:latin typeface="Arial"/>
                <a:ea typeface="Arial"/>
              </a:rPr>
              <a:t>: https://cran.r-project.org/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 </a:t>
            </a:r>
            <a:r>
              <a:rPr b="0" lang="en-US" sz="2800" spc="-1" strike="noStrike">
                <a:solidFill>
                  <a:srgbClr val="767171"/>
                </a:solidFill>
                <a:latin typeface="Arial"/>
                <a:ea typeface="Arial"/>
              </a:rPr>
              <a:t>The R  system can be installed on, Windows, Mac or Linux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Picture 4" descr=""/>
          <p:cNvPicPr/>
          <p:nvPr/>
        </p:nvPicPr>
        <p:blipFill>
          <a:blip r:embed="rId1"/>
          <a:stretch/>
        </p:blipFill>
        <p:spPr>
          <a:xfrm>
            <a:off x="4595040" y="4206960"/>
            <a:ext cx="3022920" cy="250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671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234720" y="632520"/>
            <a:ext cx="3270600" cy="1131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Why </a:t>
            </a:r>
            <a:r>
              <a:rPr b="1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R</a:t>
            </a:r>
            <a:r>
              <a:rPr b="0" lang="en-US" sz="6000" spc="-1" strike="noStrike">
                <a:solidFill>
                  <a:srgbClr val="ffffff"/>
                </a:solidFill>
                <a:latin typeface="Arial"/>
                <a:ea typeface="Arial"/>
              </a:rPr>
              <a:t>?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med">
    <p:pull dir="r"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20001</TotalTime>
  <Application>LibreOffice/6.0.7.3$Linux_X86_64 LibreOffice_project/00m0$Build-3</Application>
  <Words>2803</Words>
  <Paragraphs>588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2017-07-15T15:29:45Z</dcterms:created>
  <dc:creator>Ana Bento</dc:creator>
  <dc:description/>
  <dc:language>en-US</dc:language>
  <cp:lastModifiedBy/>
  <dcterms:modified xsi:type="dcterms:W3CDTF">2020-10-26T18:13:34Z</dcterms:modified>
  <cp:revision>71</cp:revision>
  <dc:subject/>
  <dc:title>R Data Clinic  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15.0033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54</vt:i4>
  </property>
</Properties>
</file>